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3" r:id="rId1"/>
  </p:sldMasterIdLst>
  <p:sldIdLst>
    <p:sldId id="256" r:id="rId2"/>
    <p:sldId id="257" r:id="rId3"/>
    <p:sldId id="258" r:id="rId4"/>
    <p:sldId id="259" r:id="rId5"/>
    <p:sldId id="264" r:id="rId6"/>
    <p:sldId id="266" r:id="rId7"/>
    <p:sldId id="265" r:id="rId8"/>
    <p:sldId id="260" r:id="rId9"/>
    <p:sldId id="267" r:id="rId10"/>
    <p:sldId id="268" r:id="rId11"/>
    <p:sldId id="261" r:id="rId12"/>
    <p:sldId id="269" r:id="rId13"/>
    <p:sldId id="262" r:id="rId14"/>
    <p:sldId id="26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CC66FF"/>
    <a:srgbClr val="FF0000"/>
    <a:srgbClr val="800000"/>
    <a:srgbClr val="CC0000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7146957-BAFD-4B2B-B30A-C98E19461636}" type="datetimeFigureOut">
              <a:rPr lang="tr-TR" smtClean="0"/>
              <a:t>12.05.2024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7740C81-33FA-41BB-A5FC-1BDF87B6B4B0}" type="slidenum">
              <a:rPr lang="tr-TR" smtClean="0"/>
              <a:t>‹#›</a:t>
            </a:fld>
            <a:endParaRPr lang="tr-TR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459834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46957-BAFD-4B2B-B30A-C98E19461636}" type="datetimeFigureOut">
              <a:rPr lang="tr-TR" smtClean="0"/>
              <a:t>12.05.2024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0C81-33FA-41BB-A5FC-1BDF87B6B4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9805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46957-BAFD-4B2B-B30A-C98E19461636}" type="datetimeFigureOut">
              <a:rPr lang="tr-TR" smtClean="0"/>
              <a:t>12.05.2024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0C81-33FA-41BB-A5FC-1BDF87B6B4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4819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46957-BAFD-4B2B-B30A-C98E19461636}" type="datetimeFigureOut">
              <a:rPr lang="tr-TR" smtClean="0"/>
              <a:t>12.05.2024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0C81-33FA-41BB-A5FC-1BDF87B6B4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3760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146957-BAFD-4B2B-B30A-C98E19461636}" type="datetimeFigureOut">
              <a:rPr lang="tr-TR" smtClean="0"/>
              <a:t>12.05.2024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740C81-33FA-41BB-A5FC-1BDF87B6B4B0}" type="slidenum">
              <a:rPr lang="tr-TR" smtClean="0"/>
              <a:t>‹#›</a:t>
            </a:fld>
            <a:endParaRPr lang="tr-TR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0512792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46957-BAFD-4B2B-B30A-C98E19461636}" type="datetimeFigureOut">
              <a:rPr lang="tr-TR" smtClean="0"/>
              <a:t>12.05.2024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0C81-33FA-41BB-A5FC-1BDF87B6B4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7011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46957-BAFD-4B2B-B30A-C98E19461636}" type="datetimeFigureOut">
              <a:rPr lang="tr-TR" smtClean="0"/>
              <a:t>12.05.2024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0C81-33FA-41BB-A5FC-1BDF87B6B4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7112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46957-BAFD-4B2B-B30A-C98E19461636}" type="datetimeFigureOut">
              <a:rPr lang="tr-TR" smtClean="0"/>
              <a:t>12.05.2024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0C81-33FA-41BB-A5FC-1BDF87B6B4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5412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46957-BAFD-4B2B-B30A-C98E19461636}" type="datetimeFigureOut">
              <a:rPr lang="tr-TR" smtClean="0"/>
              <a:t>12.05.2024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0C81-33FA-41BB-A5FC-1BDF87B6B4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780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146957-BAFD-4B2B-B30A-C98E19461636}" type="datetimeFigureOut">
              <a:rPr lang="tr-TR" smtClean="0"/>
              <a:t>12.05.2024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740C81-33FA-41BB-A5FC-1BDF87B6B4B0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03592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146957-BAFD-4B2B-B30A-C98E19461636}" type="datetimeFigureOut">
              <a:rPr lang="tr-TR" smtClean="0"/>
              <a:t>12.05.2024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740C81-33FA-41BB-A5FC-1BDF87B6B4B0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79433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37146957-BAFD-4B2B-B30A-C98E19461636}" type="datetimeFigureOut">
              <a:rPr lang="tr-TR" smtClean="0"/>
              <a:t>12.05.2024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27740C81-33FA-41BB-A5FC-1BDF87B6B4B0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58103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863600"/>
            <a:ext cx="9144000" cy="2646363"/>
          </a:xfrm>
        </p:spPr>
        <p:txBody>
          <a:bodyPr>
            <a:noAutofit/>
          </a:bodyPr>
          <a:lstStyle/>
          <a:p>
            <a:r>
              <a:rPr lang="da-DK" sz="5400" b="1" u="sng" dirty="0">
                <a:solidFill>
                  <a:schemeClr val="accent1">
                    <a:lumMod val="75000"/>
                  </a:schemeClr>
                </a:solidFill>
              </a:rPr>
              <a:t>Radyoterap</a:t>
            </a:r>
            <a:r>
              <a:rPr lang="tr-TR" sz="5400" b="1" u="sng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da-DK" sz="5400" b="1" u="sng" dirty="0">
                <a:solidFill>
                  <a:schemeClr val="accent1">
                    <a:lumMod val="75000"/>
                  </a:schemeClr>
                </a:solidFill>
              </a:rPr>
              <a:t> Tekn</a:t>
            </a:r>
            <a:r>
              <a:rPr lang="tr-TR" sz="5400" b="1" u="sng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da-DK" sz="5400" b="1" u="sng" dirty="0">
                <a:solidFill>
                  <a:schemeClr val="accent1">
                    <a:lumMod val="75000"/>
                  </a:schemeClr>
                </a:solidFill>
              </a:rPr>
              <a:t>kerler</a:t>
            </a:r>
            <a:r>
              <a:rPr lang="tr-TR" sz="5400" b="1" u="sng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da-DK" sz="5400" b="1" u="sng" dirty="0">
                <a:solidFill>
                  <a:schemeClr val="accent1">
                    <a:lumMod val="75000"/>
                  </a:schemeClr>
                </a:solidFill>
              </a:rPr>
              <a:t> Meslek</a:t>
            </a:r>
            <a:r>
              <a:rPr lang="tr-TR" sz="5400" b="1" u="sng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da-DK" sz="5400" b="1" u="sng" dirty="0">
                <a:solidFill>
                  <a:schemeClr val="accent1">
                    <a:lumMod val="75000"/>
                  </a:schemeClr>
                </a:solidFill>
              </a:rPr>
              <a:t> Yaşam ve Tecrübe Anket</a:t>
            </a:r>
            <a:r>
              <a:rPr lang="tr-TR" sz="5400" b="1" u="sng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da-DK" sz="5400" b="1" u="sng" dirty="0">
                <a:solidFill>
                  <a:schemeClr val="accent1">
                    <a:lumMod val="75000"/>
                  </a:schemeClr>
                </a:solidFill>
              </a:rPr>
              <a:t> Çalışması</a:t>
            </a:r>
            <a:endParaRPr lang="tr-TR" sz="54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tr-TR" sz="3500" b="1" dirty="0">
                <a:solidFill>
                  <a:srgbClr val="002060"/>
                </a:solidFill>
              </a:rPr>
              <a:t>Yeliz Fulya Karakoç</a:t>
            </a:r>
          </a:p>
          <a:p>
            <a:r>
              <a:rPr lang="tr-TR" sz="2600" dirty="0">
                <a:solidFill>
                  <a:srgbClr val="FF0000"/>
                </a:solidFill>
              </a:rPr>
              <a:t> </a:t>
            </a:r>
            <a:r>
              <a:rPr lang="tr-TR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Aslı Sabah </a:t>
            </a:r>
          </a:p>
          <a:p>
            <a:r>
              <a:rPr lang="tr-TR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Ankara Üniversitesi, Radyasyon Onkolojisi Ana Bilim Dalı, Denizli </a:t>
            </a:r>
            <a:r>
              <a:rPr lang="tr-TR" sz="2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Onkomer</a:t>
            </a:r>
            <a:r>
              <a:rPr lang="tr-TR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Ankara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45340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D39F389-C170-80C5-FA60-95D3C73AC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437" y="3563332"/>
            <a:ext cx="10637363" cy="2613631"/>
          </a:xfrm>
        </p:spPr>
        <p:txBody>
          <a:bodyPr/>
          <a:lstStyle/>
          <a:p>
            <a:r>
              <a:rPr lang="tr-TR" dirty="0"/>
              <a:t>Radyasyondan korunma konusunda </a:t>
            </a:r>
            <a:r>
              <a:rPr lang="tr-TR" dirty="0">
                <a:solidFill>
                  <a:schemeClr val="accent4"/>
                </a:solidFill>
              </a:rPr>
              <a:t>%75,7</a:t>
            </a:r>
            <a:r>
              <a:rPr lang="tr-TR" dirty="0"/>
              <a:t>’lik kısım yeterince bilgili, </a:t>
            </a:r>
            <a:r>
              <a:rPr lang="tr-TR" dirty="0">
                <a:solidFill>
                  <a:schemeClr val="accent4"/>
                </a:solidFill>
              </a:rPr>
              <a:t>%24,3</a:t>
            </a:r>
            <a:r>
              <a:rPr lang="tr-TR" dirty="0"/>
              <a:t>’lük kısım kısmen bilgili.</a:t>
            </a:r>
          </a:p>
          <a:p>
            <a:r>
              <a:rPr lang="tr-TR" dirty="0"/>
              <a:t> Hamile personelin yasal haklarından yararlanabildiği kısım </a:t>
            </a:r>
            <a:r>
              <a:rPr lang="tr-TR" dirty="0">
                <a:solidFill>
                  <a:schemeClr val="accent4"/>
                </a:solidFill>
              </a:rPr>
              <a:t>%72,9</a:t>
            </a:r>
            <a:r>
              <a:rPr lang="tr-TR" dirty="0"/>
              <a:t>’iken </a:t>
            </a:r>
            <a:r>
              <a:rPr lang="tr-TR" dirty="0">
                <a:solidFill>
                  <a:schemeClr val="accent4"/>
                </a:solidFill>
              </a:rPr>
              <a:t>%19,6</a:t>
            </a:r>
            <a:r>
              <a:rPr lang="tr-TR" dirty="0"/>
              <a:t>’lık kısım kısmen, </a:t>
            </a:r>
            <a:r>
              <a:rPr lang="tr-TR" dirty="0">
                <a:solidFill>
                  <a:schemeClr val="accent4"/>
                </a:solidFill>
              </a:rPr>
              <a:t>%7,5</a:t>
            </a:r>
            <a:r>
              <a:rPr lang="tr-TR" dirty="0"/>
              <a:t>’lik kısım ise yasal haklarından yararlanamadığını belirtti.</a:t>
            </a:r>
          </a:p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AA08EEB-45C6-122E-FDBD-AC42E45074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875" y="303425"/>
            <a:ext cx="2456216" cy="309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706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07010" y="1074656"/>
            <a:ext cx="10646790" cy="5102307"/>
          </a:xfrm>
        </p:spPr>
        <p:txBody>
          <a:bodyPr>
            <a:normAutofit/>
          </a:bodyPr>
          <a:lstStyle/>
          <a:p>
            <a:r>
              <a:rPr lang="tr-TR" dirty="0"/>
              <a:t>Çalışanların; hizmet içi eğitimlerini </a:t>
            </a:r>
            <a:r>
              <a:rPr lang="tr-TR" dirty="0">
                <a:solidFill>
                  <a:srgbClr val="FF0000"/>
                </a:solidFill>
              </a:rPr>
              <a:t>%40,2</a:t>
            </a:r>
            <a:r>
              <a:rPr lang="tr-TR" dirty="0"/>
              <a:t>’si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/>
              <a:t>düzenli aldığını yine </a:t>
            </a:r>
            <a:r>
              <a:rPr lang="tr-TR" dirty="0">
                <a:solidFill>
                  <a:srgbClr val="FF0000"/>
                </a:solidFill>
              </a:rPr>
              <a:t>%40,2</a:t>
            </a:r>
            <a:r>
              <a:rPr lang="tr-TR" dirty="0"/>
              <a:t>’si kısmen, %19,6’sı ise düzenli almadıklarını belirttiler. Ankete katılanların bu hizmet içi eğitimleri </a:t>
            </a:r>
            <a:r>
              <a:rPr lang="tr-TR" dirty="0">
                <a:solidFill>
                  <a:srgbClr val="FF0000"/>
                </a:solidFill>
              </a:rPr>
              <a:t>%43’ü 6 ayda 1, %33,6’sı 3 ayda 1</a:t>
            </a:r>
            <a:r>
              <a:rPr lang="tr-TR" dirty="0"/>
              <a:t>, %23,4’ü ise yıllık almanın yeterli olduğunu belirttiler.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7FD2809-A5C9-BC4D-B5D2-4AEC01FC8D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669" y="3139440"/>
            <a:ext cx="5814662" cy="325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683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446CD99-F822-20C5-60A6-25E74C0C8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437" y="760396"/>
            <a:ext cx="10637363" cy="4351338"/>
          </a:xfrm>
        </p:spPr>
        <p:txBody>
          <a:bodyPr/>
          <a:lstStyle/>
          <a:p>
            <a:r>
              <a:rPr lang="tr-TR" dirty="0"/>
              <a:t>Çalıştıkları kurumda İş Sağlığı ve Güvenliği eğitimlerini </a:t>
            </a:r>
            <a:r>
              <a:rPr lang="tr-TR" dirty="0">
                <a:solidFill>
                  <a:srgbClr val="FF0000"/>
                </a:solidFill>
              </a:rPr>
              <a:t>%70,1</a:t>
            </a:r>
            <a:r>
              <a:rPr lang="tr-TR" dirty="0"/>
              <a:t>’lik kısım aldıklarını belirttiler, </a:t>
            </a:r>
            <a:r>
              <a:rPr lang="tr-TR" dirty="0">
                <a:solidFill>
                  <a:srgbClr val="FF0000"/>
                </a:solidFill>
              </a:rPr>
              <a:t>%19,6</a:t>
            </a:r>
            <a:r>
              <a:rPr lang="tr-TR" dirty="0"/>
              <a:t>’lık kısım kısmen, %10,3’lük kısım ise almadıklarını belirttiler.</a:t>
            </a:r>
          </a:p>
          <a:p>
            <a:r>
              <a:rPr lang="tr-TR" dirty="0"/>
              <a:t>Katılımcılar İlk Yardım Eğitimi ve Sertifikalarını </a:t>
            </a:r>
            <a:r>
              <a:rPr lang="tr-TR" dirty="0">
                <a:solidFill>
                  <a:srgbClr val="FF0000"/>
                </a:solidFill>
              </a:rPr>
              <a:t>%97,2 </a:t>
            </a:r>
            <a:r>
              <a:rPr lang="tr-TR" dirty="0"/>
              <a:t>oranında alınması gerektiğini düşünüyor buna rağmen </a:t>
            </a:r>
            <a:r>
              <a:rPr lang="tr-TR" dirty="0">
                <a:solidFill>
                  <a:srgbClr val="FF0000"/>
                </a:solidFill>
              </a:rPr>
              <a:t>%29</a:t>
            </a:r>
            <a:r>
              <a:rPr lang="tr-TR" dirty="0"/>
              <a:t>’unun İlk Yardım Eğitimi ve Sertifikası bulunuyor.</a:t>
            </a:r>
          </a:p>
          <a:p>
            <a:endParaRPr 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2BE14FE9-6FFE-60D4-0609-7B60B6721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264" y="3589049"/>
            <a:ext cx="5863471" cy="304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92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95400" y="600958"/>
            <a:ext cx="9601200" cy="1485900"/>
          </a:xfrm>
        </p:spPr>
        <p:txBody>
          <a:bodyPr>
            <a:normAutofit/>
          </a:bodyPr>
          <a:lstStyle/>
          <a:p>
            <a:r>
              <a:rPr lang="tr-TR" sz="4800" b="1" dirty="0">
                <a:solidFill>
                  <a:schemeClr val="accent6"/>
                </a:solidFill>
              </a:rPr>
              <a:t>SONUÇ: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07010" y="2286000"/>
            <a:ext cx="10265790" cy="3581400"/>
          </a:xfrm>
        </p:spPr>
        <p:txBody>
          <a:bodyPr>
            <a:normAutofit/>
          </a:bodyPr>
          <a:lstStyle/>
          <a:p>
            <a:r>
              <a:rPr lang="tr-TR" dirty="0"/>
              <a:t>Bu anket çalışmasından yola çıkarsak </a:t>
            </a:r>
            <a:r>
              <a:rPr lang="tr-TR" dirty="0">
                <a:solidFill>
                  <a:schemeClr val="accent6"/>
                </a:solidFill>
              </a:rPr>
              <a:t>radyasyon onkolojisi</a:t>
            </a:r>
            <a:r>
              <a:rPr lang="tr-TR" dirty="0"/>
              <a:t> bölümünde çalışan sağlık personeli işverenler ya da iş yerleri tarafından desteklenmeli, gerekli eğitimlerin herkese ulaştırılabilmesi, dönem </a:t>
            </a:r>
            <a:r>
              <a:rPr lang="tr-TR" dirty="0" err="1"/>
              <a:t>dönem</a:t>
            </a:r>
            <a:r>
              <a:rPr lang="tr-TR" dirty="0"/>
              <a:t> bilgilerin tazelenmesi gerekmektedir.</a:t>
            </a:r>
          </a:p>
          <a:p>
            <a:r>
              <a:rPr lang="tr-TR" dirty="0"/>
              <a:t>İlk yardım konusunda daha fazla sağlık personelinin eğitilmesi gerekmektedir.</a:t>
            </a:r>
          </a:p>
          <a:p>
            <a:r>
              <a:rPr lang="tr-TR" dirty="0"/>
              <a:t>Çalışanların motivasyonu açısından tüm haklarını kullanabilmeleri gerekmektedir.</a:t>
            </a:r>
          </a:p>
          <a:p>
            <a:r>
              <a:rPr lang="tr-TR" dirty="0"/>
              <a:t>Hasta tedavilerinin daha efektif olması açısından doktor kontrollerinin ve detaylı görüntülemelerin uygun bir şekilde yapılması gerekmektedir.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63856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13509" y="2717015"/>
            <a:ext cx="10515600" cy="1949253"/>
          </a:xfrm>
        </p:spPr>
        <p:txBody>
          <a:bodyPr/>
          <a:lstStyle/>
          <a:p>
            <a:r>
              <a:rPr lang="tr-TR" sz="6600" b="1" i="1" dirty="0">
                <a:solidFill>
                  <a:schemeClr val="accent6">
                    <a:lumMod val="75000"/>
                  </a:schemeClr>
                </a:solidFill>
              </a:rPr>
              <a:t>Teşekkürler…</a:t>
            </a:r>
            <a:endParaRPr lang="tr-TR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742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id="{594C1096-59FF-2BC1-796D-F42B2D069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1025"/>
            <a:ext cx="10515600" cy="1325563"/>
          </a:xfrm>
        </p:spPr>
        <p:txBody>
          <a:bodyPr/>
          <a:lstStyle/>
          <a:p>
            <a:r>
              <a:rPr lang="tr-TR" dirty="0">
                <a:solidFill>
                  <a:srgbClr val="FFC000"/>
                </a:solidFill>
              </a:rPr>
              <a:t>AMAÇ: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07010" y="2762053"/>
            <a:ext cx="10646790" cy="34149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>
                <a:solidFill>
                  <a:schemeClr val="accent4"/>
                </a:solidFill>
              </a:rPr>
              <a:t>Radyasyon Onkolojisi </a:t>
            </a:r>
            <a:r>
              <a:rPr lang="tr-TR" dirty="0"/>
              <a:t>kliniklerinde çalışan teknikerlerin</a:t>
            </a:r>
          </a:p>
          <a:p>
            <a:r>
              <a:rPr lang="tr-TR" dirty="0"/>
              <a:t>Eğitim </a:t>
            </a:r>
          </a:p>
          <a:p>
            <a:r>
              <a:rPr lang="tr-TR" dirty="0"/>
              <a:t>Çalışma koşulları</a:t>
            </a:r>
          </a:p>
          <a:p>
            <a:r>
              <a:rPr lang="tr-TR" dirty="0"/>
              <a:t>Genel çalışma hayatları </a:t>
            </a:r>
          </a:p>
          <a:p>
            <a:r>
              <a:rPr lang="tr-TR" dirty="0"/>
              <a:t>Çalışma hayatlarında aldıkları eğitimler ve tecrübeleri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A31B029-51F4-8A33-408A-D64F111344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143" y="365124"/>
            <a:ext cx="285465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448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16437" y="939065"/>
            <a:ext cx="10400514" cy="4351338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Yapmış olduğumuz ankete; </a:t>
            </a:r>
          </a:p>
          <a:p>
            <a:r>
              <a:rPr lang="tr-TR" dirty="0"/>
              <a:t>Türkiye’nin farklı illerinden ve hastanelerinden </a:t>
            </a:r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107</a:t>
            </a:r>
            <a:r>
              <a:rPr lang="tr-TR" dirty="0"/>
              <a:t> tekniker katıldı.</a:t>
            </a:r>
          </a:p>
          <a:p>
            <a:r>
              <a:rPr lang="tr-TR" dirty="0"/>
              <a:t>Katılanların yaş, cinsiyet, çalıştıkları kurum, aldıkları okul eğitimleri ve hizmet içi eğitimleri olmak üzere çeşitli sorular soruldu.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3016B67-6BC8-774E-AAE9-238D6D8575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305" y="3429000"/>
            <a:ext cx="571500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678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b="1" dirty="0">
                <a:solidFill>
                  <a:schemeClr val="accent2">
                    <a:lumMod val="75000"/>
                  </a:schemeClr>
                </a:solidFill>
              </a:rPr>
              <a:t>BULGULAR: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97584" y="1825625"/>
            <a:ext cx="10656216" cy="4351338"/>
          </a:xfrm>
        </p:spPr>
        <p:txBody>
          <a:bodyPr>
            <a:normAutofit/>
          </a:bodyPr>
          <a:lstStyle/>
          <a:p>
            <a:r>
              <a:rPr lang="tr-TR" sz="2000" dirty="0"/>
              <a:t>Ankete katılanlar </a:t>
            </a:r>
            <a:r>
              <a:rPr lang="tr-TR" sz="2000" dirty="0">
                <a:solidFill>
                  <a:schemeClr val="accent2">
                    <a:lumMod val="75000"/>
                  </a:schemeClr>
                </a:solidFill>
              </a:rPr>
              <a:t>%51,4’lük oranla 26-40 </a:t>
            </a:r>
            <a:r>
              <a:rPr lang="tr-TR" sz="2000" dirty="0"/>
              <a:t>yaş arası, </a:t>
            </a:r>
            <a:r>
              <a:rPr lang="tr-TR" sz="2000" dirty="0">
                <a:solidFill>
                  <a:schemeClr val="accent2">
                    <a:lumMod val="75000"/>
                  </a:schemeClr>
                </a:solidFill>
              </a:rPr>
              <a:t>%29,9’luk oranla 40-50 </a:t>
            </a:r>
            <a:r>
              <a:rPr lang="tr-TR" sz="2000" dirty="0"/>
              <a:t>yaş arası, 16,8’lik oranla 25 yaş altı ve 1,9’luk oranla 50 yaş üzeri</a:t>
            </a:r>
          </a:p>
          <a:p>
            <a:r>
              <a:rPr lang="tr-TR" sz="2000" dirty="0"/>
              <a:t>Katılımcıların </a:t>
            </a:r>
            <a:r>
              <a:rPr lang="tr-TR" sz="2000" dirty="0">
                <a:solidFill>
                  <a:schemeClr val="accent2">
                    <a:lumMod val="75000"/>
                  </a:schemeClr>
                </a:solidFill>
              </a:rPr>
              <a:t>%59,8</a:t>
            </a:r>
            <a:r>
              <a:rPr lang="tr-TR" sz="2000" dirty="0"/>
              <a:t>’i</a:t>
            </a:r>
            <a:r>
              <a:rPr lang="tr-TR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2000" dirty="0"/>
              <a:t>kadın, </a:t>
            </a:r>
            <a:r>
              <a:rPr lang="tr-TR" sz="2000" dirty="0">
                <a:solidFill>
                  <a:schemeClr val="accent2">
                    <a:lumMod val="75000"/>
                  </a:schemeClr>
                </a:solidFill>
              </a:rPr>
              <a:t>%40,2</a:t>
            </a:r>
            <a:r>
              <a:rPr lang="tr-TR" sz="2000" dirty="0"/>
              <a:t>’si erkek</a:t>
            </a:r>
          </a:p>
          <a:p>
            <a:pPr marL="0" indent="0">
              <a:buNone/>
            </a:pPr>
            <a:endParaRPr lang="tr-TR" sz="2000" dirty="0"/>
          </a:p>
          <a:p>
            <a:r>
              <a:rPr lang="tr-TR" sz="2000" dirty="0"/>
              <a:t>Ankete katılanların çalışma arkadaşlarının yaş ortalaması</a:t>
            </a:r>
          </a:p>
          <a:p>
            <a:pPr marL="0" indent="0">
              <a:buNone/>
            </a:pPr>
            <a:r>
              <a:rPr lang="tr-TR" sz="2000" dirty="0"/>
              <a:t>   </a:t>
            </a:r>
            <a:r>
              <a:rPr lang="tr-TR" sz="2000" dirty="0">
                <a:solidFill>
                  <a:schemeClr val="accent2">
                    <a:lumMod val="75000"/>
                  </a:schemeClr>
                </a:solidFill>
              </a:rPr>
              <a:t>%45,8 26-30 </a:t>
            </a:r>
            <a:r>
              <a:rPr lang="tr-TR" sz="2000" dirty="0"/>
              <a:t>yaş arası</a:t>
            </a:r>
            <a:r>
              <a:rPr lang="tr-TR" sz="2000" dirty="0">
                <a:solidFill>
                  <a:schemeClr val="accent2">
                    <a:lumMod val="75000"/>
                  </a:schemeClr>
                </a:solidFill>
              </a:rPr>
              <a:t>,%25,2 31,40 </a:t>
            </a:r>
            <a:r>
              <a:rPr lang="tr-TR" sz="2000" dirty="0"/>
              <a:t>yaş arası, %20,6 41-50 yaş arası,</a:t>
            </a:r>
          </a:p>
          <a:p>
            <a:pPr marL="0" indent="0">
              <a:buNone/>
            </a:pPr>
            <a:r>
              <a:rPr lang="tr-TR" sz="2000" dirty="0"/>
              <a:t>   %8,4’ü ise 25 yaş ve altı</a:t>
            </a:r>
          </a:p>
          <a:p>
            <a:r>
              <a:rPr lang="tr-TR" sz="2000" dirty="0"/>
              <a:t>Teknikerlerin </a:t>
            </a:r>
            <a:r>
              <a:rPr lang="tr-TR" sz="2000" dirty="0">
                <a:solidFill>
                  <a:schemeClr val="accent2">
                    <a:lumMod val="75000"/>
                  </a:schemeClr>
                </a:solidFill>
              </a:rPr>
              <a:t>%39,3</a:t>
            </a:r>
            <a:r>
              <a:rPr lang="tr-TR" sz="2000" dirty="0"/>
              <a:t>’ü özel hastanelerde hizmet verirken </a:t>
            </a:r>
            <a:r>
              <a:rPr lang="tr-TR" sz="2000" dirty="0">
                <a:solidFill>
                  <a:schemeClr val="accent2">
                    <a:lumMod val="75000"/>
                  </a:schemeClr>
                </a:solidFill>
              </a:rPr>
              <a:t>%30,8</a:t>
            </a:r>
            <a:r>
              <a:rPr lang="tr-TR" sz="2000" dirty="0"/>
              <a:t>’i üniversite ve</a:t>
            </a:r>
          </a:p>
          <a:p>
            <a:pPr marL="0" indent="0">
              <a:buNone/>
            </a:pPr>
            <a:r>
              <a:rPr lang="tr-TR" sz="2000" dirty="0"/>
              <a:t>   </a:t>
            </a:r>
            <a:r>
              <a:rPr lang="tr-TR" sz="2000" dirty="0">
                <a:solidFill>
                  <a:schemeClr val="accent2">
                    <a:lumMod val="75000"/>
                  </a:schemeClr>
                </a:solidFill>
              </a:rPr>
              <a:t>%29.9</a:t>
            </a:r>
            <a:r>
              <a:rPr lang="tr-TR" sz="2000" dirty="0"/>
              <a:t>’u ise sağlık bakanlığına bağlı kuruluşlarda hizmet veriyor.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DECF250-90EF-FE75-7A38-D7EE3D3EC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070" y="2367333"/>
            <a:ext cx="2604490" cy="239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538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97584" y="989814"/>
            <a:ext cx="10656216" cy="5187149"/>
          </a:xfrm>
        </p:spPr>
        <p:txBody>
          <a:bodyPr>
            <a:normAutofit/>
          </a:bodyPr>
          <a:lstStyle/>
          <a:p>
            <a:r>
              <a:rPr lang="tr-TR" dirty="0"/>
              <a:t>Kullanılan cihazlar; </a:t>
            </a:r>
            <a:r>
              <a:rPr lang="tr-TR" dirty="0">
                <a:solidFill>
                  <a:schemeClr val="accent6">
                    <a:lumMod val="75000"/>
                  </a:schemeClr>
                </a:solidFill>
              </a:rPr>
              <a:t>%35,5’lik oranla 11-15 </a:t>
            </a:r>
            <a:r>
              <a:rPr lang="tr-TR" dirty="0"/>
              <a:t>yıllık, </a:t>
            </a:r>
            <a:r>
              <a:rPr lang="tr-TR" dirty="0">
                <a:solidFill>
                  <a:schemeClr val="accent6">
                    <a:lumMod val="75000"/>
                  </a:schemeClr>
                </a:solidFill>
              </a:rPr>
              <a:t>%32,7’lik oranla 6-10 </a:t>
            </a:r>
            <a:r>
              <a:rPr lang="tr-TR" dirty="0"/>
              <a:t>yıllık. %31,8’i ise 1-5 yıllık.</a:t>
            </a:r>
          </a:p>
          <a:p>
            <a:r>
              <a:rPr lang="tr-TR" dirty="0"/>
              <a:t> BT cihazları ise </a:t>
            </a:r>
            <a:r>
              <a:rPr lang="tr-TR" dirty="0">
                <a:solidFill>
                  <a:schemeClr val="accent6">
                    <a:lumMod val="75000"/>
                  </a:schemeClr>
                </a:solidFill>
              </a:rPr>
              <a:t>%72,9</a:t>
            </a:r>
            <a:r>
              <a:rPr lang="tr-TR" dirty="0"/>
              <a:t>’luk oranı kliniklere özel, %27,1’i radyoloji ile ortak.</a:t>
            </a:r>
          </a:p>
          <a:p>
            <a:endParaRPr lang="tr-TR" dirty="0"/>
          </a:p>
          <a:p>
            <a:r>
              <a:rPr lang="tr-TR" dirty="0"/>
              <a:t>Kliniklerde bulunan cihaz sayıları(BT ve BRT dahil) </a:t>
            </a:r>
            <a:r>
              <a:rPr lang="tr-TR" dirty="0">
                <a:solidFill>
                  <a:schemeClr val="accent6">
                    <a:lumMod val="75000"/>
                  </a:schemeClr>
                </a:solidFill>
              </a:rPr>
              <a:t>%34,6’sı 3-4 adet</a:t>
            </a:r>
            <a:r>
              <a:rPr lang="tr-TR" dirty="0"/>
              <a:t>, </a:t>
            </a:r>
            <a:r>
              <a:rPr lang="tr-TR" dirty="0">
                <a:solidFill>
                  <a:schemeClr val="accent6">
                    <a:lumMod val="75000"/>
                  </a:schemeClr>
                </a:solidFill>
              </a:rPr>
              <a:t>%30,8’i 1-2 adet</a:t>
            </a:r>
            <a:r>
              <a:rPr lang="tr-TR" dirty="0"/>
              <a:t>, %22,4’ü 6 cihaz ve üzeri, %12,1’i ise 5-6 olarak belirtilmiş</a:t>
            </a:r>
          </a:p>
          <a:p>
            <a:r>
              <a:rPr lang="tr-TR" dirty="0"/>
              <a:t>%74,8 cihazlar aynı marka veya model, %25,2 farklı cihazlar.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72170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2F91430-D1F6-DE35-23E1-50D79B5F0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225" y="810705"/>
            <a:ext cx="10515600" cy="4357590"/>
          </a:xfrm>
        </p:spPr>
        <p:txBody>
          <a:bodyPr/>
          <a:lstStyle/>
          <a:p>
            <a:r>
              <a:rPr lang="tr-TR" dirty="0"/>
              <a:t>Ankete katılanların %84,1’i kliniklerinde 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SRS-SBRT</a:t>
            </a:r>
            <a:r>
              <a:rPr lang="tr-TR" dirty="0"/>
              <a:t> uygulaması yapılıyor</a:t>
            </a:r>
          </a:p>
          <a:p>
            <a:r>
              <a:rPr lang="tr-TR" dirty="0"/>
              <a:t>Toplam hastalar üzerinden ise 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%49,5</a:t>
            </a:r>
            <a:r>
              <a:rPr lang="tr-TR" dirty="0"/>
              <a:t>’i hastalara düzenli olarak CBCT çekimi yapıldığını,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%29,9</a:t>
            </a:r>
            <a:r>
              <a:rPr lang="tr-TR" dirty="0"/>
              <a:t>’u kısmen, 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%20,6</a:t>
            </a:r>
            <a:r>
              <a:rPr lang="tr-TR" dirty="0"/>
              <a:t>’sı ise CBCT çekimi yapılmadığını belirtmiş.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7FEF9C1-45B2-1C1A-46A9-A403D6DFF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672" y="3074475"/>
            <a:ext cx="6200169" cy="248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655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073EDD2-CF67-ECE7-B17E-ABFCA4C70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584" y="944610"/>
            <a:ext cx="10656216" cy="5232353"/>
          </a:xfrm>
        </p:spPr>
        <p:txBody>
          <a:bodyPr/>
          <a:lstStyle/>
          <a:p>
            <a:r>
              <a:rPr lang="tr-TR" dirty="0"/>
              <a:t>Hastaların genel yaş ortalaması; </a:t>
            </a:r>
            <a:r>
              <a:rPr lang="tr-TR" dirty="0">
                <a:solidFill>
                  <a:srgbClr val="00CC99"/>
                </a:solidFill>
              </a:rPr>
              <a:t>%48,6 51-65 </a:t>
            </a:r>
            <a:r>
              <a:rPr lang="tr-TR" dirty="0"/>
              <a:t>yaş arası</a:t>
            </a:r>
            <a:r>
              <a:rPr lang="tr-TR" dirty="0">
                <a:solidFill>
                  <a:srgbClr val="00CC99"/>
                </a:solidFill>
              </a:rPr>
              <a:t>,%43 31-50 </a:t>
            </a:r>
            <a:r>
              <a:rPr lang="tr-TR" dirty="0"/>
              <a:t>yaş arası ve %8,4 65 yaş ve üzeri.</a:t>
            </a:r>
          </a:p>
          <a:p>
            <a:r>
              <a:rPr lang="tr-TR" dirty="0"/>
              <a:t> Kliniklere başvuran çocuk hasta oranı ise </a:t>
            </a:r>
            <a:r>
              <a:rPr lang="tr-TR" dirty="0">
                <a:solidFill>
                  <a:srgbClr val="00CC99"/>
                </a:solidFill>
              </a:rPr>
              <a:t>%72,9 </a:t>
            </a:r>
            <a:r>
              <a:rPr lang="tr-TR" dirty="0"/>
              <a:t>oranla çok nadir olarak belirtilmiş</a:t>
            </a:r>
            <a:r>
              <a:rPr lang="tr-TR" dirty="0">
                <a:solidFill>
                  <a:srgbClr val="00CC99"/>
                </a:solidFill>
              </a:rPr>
              <a:t>, %22,4 </a:t>
            </a:r>
            <a:r>
              <a:rPr lang="tr-TR" dirty="0"/>
              <a:t>aylık 3-5 adet, %3,7 haftada 5 ten fazla, %0,9 ise haftalık 3-5 olarak belirtilmiş.</a:t>
            </a:r>
            <a:endParaRPr lang="tr-TR" sz="2800" dirty="0"/>
          </a:p>
          <a:p>
            <a:pPr lvl="5"/>
            <a:endParaRPr lang="tr-TR" sz="2800" dirty="0"/>
          </a:p>
          <a:p>
            <a:pPr lvl="6"/>
            <a:r>
              <a:rPr lang="tr-TR" sz="2800" dirty="0"/>
              <a:t>Hastalar rutin poliklinik muayenesine ise </a:t>
            </a:r>
            <a:r>
              <a:rPr lang="tr-TR" sz="2800" dirty="0">
                <a:solidFill>
                  <a:srgbClr val="00CC99"/>
                </a:solidFill>
              </a:rPr>
              <a:t>%75,7 oranla haftada 1 defa</a:t>
            </a:r>
            <a:r>
              <a:rPr lang="tr-TR" sz="2800" dirty="0"/>
              <a:t>, </a:t>
            </a:r>
            <a:r>
              <a:rPr lang="tr-TR" sz="2800" dirty="0">
                <a:solidFill>
                  <a:srgbClr val="00CC99"/>
                </a:solidFill>
              </a:rPr>
              <a:t>%23,4 </a:t>
            </a:r>
            <a:r>
              <a:rPr lang="tr-TR" sz="2800" dirty="0"/>
              <a:t>gerektikçe, %0,9 aylık gönderiliyor.</a:t>
            </a:r>
          </a:p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189DDE3-2550-2EB1-78B9-429292C81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63" y="3146196"/>
            <a:ext cx="2484390" cy="248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812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07010" y="518474"/>
            <a:ext cx="10646790" cy="6004874"/>
          </a:xfrm>
        </p:spPr>
        <p:txBody>
          <a:bodyPr>
            <a:normAutofit lnSpcReduction="10000"/>
          </a:bodyPr>
          <a:lstStyle/>
          <a:p>
            <a:r>
              <a:rPr lang="tr-TR" sz="2400" dirty="0"/>
              <a:t>Katılımcıların </a:t>
            </a:r>
            <a:r>
              <a:rPr lang="tr-TR" sz="2400" dirty="0">
                <a:solidFill>
                  <a:schemeClr val="accent1">
                    <a:lumMod val="75000"/>
                  </a:schemeClr>
                </a:solidFill>
              </a:rPr>
              <a:t>%14’lük </a:t>
            </a:r>
            <a:r>
              <a:rPr lang="tr-TR" sz="2400" dirty="0"/>
              <a:t>kısmı cihazlar için yurtdışı eğitimlerine (online ya da birebir) katılabilmiş, </a:t>
            </a:r>
            <a:r>
              <a:rPr lang="tr-TR" sz="2400" dirty="0">
                <a:solidFill>
                  <a:schemeClr val="accent1">
                    <a:lumMod val="75000"/>
                  </a:schemeClr>
                </a:solidFill>
              </a:rPr>
              <a:t>%86’lık kısmı yurtdışı eğitimlerine hiç katılamamışlar</a:t>
            </a:r>
            <a:r>
              <a:rPr lang="tr-TR" sz="2400" dirty="0"/>
              <a:t>.</a:t>
            </a:r>
          </a:p>
          <a:p>
            <a:r>
              <a:rPr lang="tr-TR" sz="2400" dirty="0"/>
              <a:t> </a:t>
            </a:r>
            <a:r>
              <a:rPr lang="tr-TR" sz="2400" dirty="0">
                <a:solidFill>
                  <a:schemeClr val="accent1">
                    <a:lumMod val="75000"/>
                  </a:schemeClr>
                </a:solidFill>
              </a:rPr>
              <a:t>%22,4</a:t>
            </a:r>
            <a:r>
              <a:rPr lang="tr-TR" sz="2400" dirty="0"/>
              <a:t>’luk kısım kendilerini geliştirebildikleri imkanların kendilerine sunulduğunu belirtirken </a:t>
            </a:r>
            <a:r>
              <a:rPr lang="tr-TR" sz="2400" dirty="0">
                <a:solidFill>
                  <a:schemeClr val="accent1">
                    <a:lumMod val="75000"/>
                  </a:schemeClr>
                </a:solidFill>
              </a:rPr>
              <a:t>%33,6</a:t>
            </a:r>
            <a:r>
              <a:rPr lang="tr-TR" sz="2400" dirty="0"/>
              <a:t>’lık kısım bu imkanı bulamadığını ve </a:t>
            </a:r>
            <a:r>
              <a:rPr lang="tr-TR" sz="2400" dirty="0">
                <a:solidFill>
                  <a:schemeClr val="accent1">
                    <a:lumMod val="75000"/>
                  </a:schemeClr>
                </a:solidFill>
              </a:rPr>
              <a:t>%43,9</a:t>
            </a:r>
            <a:r>
              <a:rPr lang="tr-TR" sz="2400" dirty="0"/>
              <a:t>’luk kısım ise bu imkanı kısmen elde edebildiklerini belirtmişler.</a:t>
            </a:r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r>
              <a:rPr lang="tr-TR" sz="2400" dirty="0"/>
              <a:t>Ankete katılanlardan </a:t>
            </a:r>
            <a:r>
              <a:rPr lang="tr-TR" sz="2400" dirty="0">
                <a:solidFill>
                  <a:schemeClr val="accent1">
                    <a:lumMod val="75000"/>
                  </a:schemeClr>
                </a:solidFill>
              </a:rPr>
              <a:t>%33,6</a:t>
            </a:r>
            <a:r>
              <a:rPr lang="tr-TR" sz="2400" dirty="0"/>
              <a:t>’sı çalışma koşulları hakkında görüşü alındığını belirtirken, </a:t>
            </a:r>
            <a:r>
              <a:rPr lang="tr-TR" sz="2400" dirty="0">
                <a:solidFill>
                  <a:schemeClr val="accent1">
                    <a:lumMod val="75000"/>
                  </a:schemeClr>
                </a:solidFill>
              </a:rPr>
              <a:t>%48,6</a:t>
            </a:r>
            <a:r>
              <a:rPr lang="tr-TR" sz="2400" dirty="0"/>
              <a:t>’sı kısmen, %17.8’i ise görüşlerinin alınmadığını belirtmişler. Çalışanların </a:t>
            </a:r>
            <a:r>
              <a:rPr lang="tr-TR" sz="2400" dirty="0">
                <a:solidFill>
                  <a:schemeClr val="accent1">
                    <a:lumMod val="75000"/>
                  </a:schemeClr>
                </a:solidFill>
              </a:rPr>
              <a:t>%58,9</a:t>
            </a:r>
            <a:r>
              <a:rPr lang="tr-TR" sz="2400" dirty="0"/>
              <a:t>’u sadece sorunlarını yöneticilerine iletebiliyorken, </a:t>
            </a:r>
            <a:r>
              <a:rPr lang="tr-TR" sz="2400" dirty="0">
                <a:solidFill>
                  <a:schemeClr val="accent1">
                    <a:lumMod val="75000"/>
                  </a:schemeClr>
                </a:solidFill>
              </a:rPr>
              <a:t>%34,6</a:t>
            </a:r>
            <a:r>
              <a:rPr lang="tr-TR" sz="2400" dirty="0"/>
              <a:t>’sı kısmen iletebiliyor ve %6,5’i hiç iletemiyor.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8C5D01D-7806-286D-F312-331562E853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414" y="2308920"/>
            <a:ext cx="3757171" cy="242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846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8333636-2D27-DC91-3692-164711769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119" y="575035"/>
            <a:ext cx="10664681" cy="5601928"/>
          </a:xfrm>
        </p:spPr>
        <p:txBody>
          <a:bodyPr>
            <a:normAutofit/>
          </a:bodyPr>
          <a:lstStyle/>
          <a:p>
            <a:r>
              <a:rPr lang="tr-TR" dirty="0"/>
              <a:t>Ankete katılan teknikerlerin </a:t>
            </a:r>
            <a:r>
              <a:rPr lang="tr-TR" dirty="0">
                <a:solidFill>
                  <a:srgbClr val="00B0F0"/>
                </a:solidFill>
              </a:rPr>
              <a:t>%98,1</a:t>
            </a:r>
            <a:r>
              <a:rPr lang="tr-TR" dirty="0"/>
              <a:t>'lik kısmı üniversitede aldığı eğitime</a:t>
            </a:r>
          </a:p>
          <a:p>
            <a:pPr marL="0" indent="0">
              <a:buNone/>
            </a:pPr>
            <a:r>
              <a:rPr lang="tr-TR" dirty="0"/>
              <a:t>uygun; %1,9’u ise uygun olmayan bir şekilde çalışıyor.</a:t>
            </a:r>
          </a:p>
          <a:p>
            <a:pPr marL="0" indent="0">
              <a:buNone/>
            </a:pPr>
            <a:endParaRPr lang="tr-TR" dirty="0"/>
          </a:p>
          <a:p>
            <a:pPr algn="just"/>
            <a:r>
              <a:rPr lang="tr-TR" dirty="0"/>
              <a:t> </a:t>
            </a:r>
            <a:r>
              <a:rPr lang="tr-TR" dirty="0">
                <a:solidFill>
                  <a:srgbClr val="00B0F0"/>
                </a:solidFill>
              </a:rPr>
              <a:t>%43,9</a:t>
            </a:r>
            <a:r>
              <a:rPr lang="tr-TR" dirty="0"/>
              <a:t>’luk kısım aldıkları eğitimin çalışma</a:t>
            </a:r>
          </a:p>
          <a:p>
            <a:pPr marL="0" indent="0" algn="just">
              <a:buNone/>
            </a:pPr>
            <a:r>
              <a:rPr lang="tr-TR" dirty="0"/>
              <a:t> hayatlarında yeterli olduğunu düşünürken </a:t>
            </a:r>
          </a:p>
          <a:p>
            <a:pPr marL="0" indent="0" algn="just">
              <a:buNone/>
            </a:pPr>
            <a:r>
              <a:rPr lang="tr-TR" dirty="0"/>
              <a:t>% 17,8’lik kısım yeterli olmadığını ve</a:t>
            </a:r>
          </a:p>
          <a:p>
            <a:pPr marL="0" indent="0" algn="just">
              <a:buNone/>
            </a:pPr>
            <a:r>
              <a:rPr lang="tr-TR" dirty="0"/>
              <a:t> </a:t>
            </a:r>
            <a:r>
              <a:rPr lang="tr-TR" dirty="0">
                <a:solidFill>
                  <a:srgbClr val="00B0F0"/>
                </a:solidFill>
              </a:rPr>
              <a:t>%38,3</a:t>
            </a:r>
            <a:r>
              <a:rPr lang="tr-TR" dirty="0"/>
              <a:t>’lük kısım ise kısmen yeterli </a:t>
            </a:r>
          </a:p>
          <a:p>
            <a:pPr marL="0" indent="0" algn="just">
              <a:buNone/>
            </a:pPr>
            <a:r>
              <a:rPr lang="tr-TR" dirty="0"/>
              <a:t>olduğunu düşüyor.</a:t>
            </a:r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5739145-DE19-8599-3A7F-1843DDB71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349" y="3516198"/>
            <a:ext cx="5147532" cy="246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224168"/>
      </p:ext>
    </p:extLst>
  </p:cSld>
  <p:clrMapOvr>
    <a:masterClrMapping/>
  </p:clrMapOvr>
</p:sld>
</file>

<file path=ppt/theme/theme1.xml><?xml version="1.0" encoding="utf-8"?>
<a:theme xmlns:a="http://schemas.openxmlformats.org/drawingml/2006/main" name="Kırp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ırpma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ırpma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TM10001105[[fn=Kırpma]]</Template>
  <TotalTime>325</TotalTime>
  <Words>715</Words>
  <Application>Microsoft Office PowerPoint</Application>
  <PresentationFormat>Geniş ekran</PresentationFormat>
  <Paragraphs>65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6" baseType="lpstr">
      <vt:lpstr>Franklin Gothic Book</vt:lpstr>
      <vt:lpstr>Kırpma</vt:lpstr>
      <vt:lpstr>Radyoterapi Teknikerleri Mesleki Yaşam ve Tecrübe Anketi Çalışması</vt:lpstr>
      <vt:lpstr>AMAÇ:</vt:lpstr>
      <vt:lpstr>PowerPoint Sunusu</vt:lpstr>
      <vt:lpstr>BULGULAR: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SONUÇ:</vt:lpstr>
      <vt:lpstr>Teşekkürler…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Radyoterapi Teknikerleri Mesleki Yaşam ve Tecrübe Anketi Çalışması</dc:title>
  <dc:creator>user</dc:creator>
  <cp:lastModifiedBy>Yasin Karakoç</cp:lastModifiedBy>
  <cp:revision>12</cp:revision>
  <dcterms:created xsi:type="dcterms:W3CDTF">2024-04-26T08:08:34Z</dcterms:created>
  <dcterms:modified xsi:type="dcterms:W3CDTF">2024-05-12T17:53:35Z</dcterms:modified>
</cp:coreProperties>
</file>